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0" r:id="rId2"/>
    <p:sldMasterId id="2147483674" r:id="rId3"/>
  </p:sldMasterIdLst>
  <p:notesMasterIdLst>
    <p:notesMasterId r:id="rId29"/>
  </p:notesMasterIdLst>
  <p:handoutMasterIdLst>
    <p:handoutMasterId r:id="rId30"/>
  </p:handoutMasterIdLst>
  <p:sldIdLst>
    <p:sldId id="277" r:id="rId4"/>
    <p:sldId id="292" r:id="rId5"/>
    <p:sldId id="312" r:id="rId6"/>
    <p:sldId id="314" r:id="rId7"/>
    <p:sldId id="319" r:id="rId8"/>
    <p:sldId id="329" r:id="rId9"/>
    <p:sldId id="306" r:id="rId10"/>
    <p:sldId id="331" r:id="rId11"/>
    <p:sldId id="304" r:id="rId12"/>
    <p:sldId id="305" r:id="rId13"/>
    <p:sldId id="307" r:id="rId14"/>
    <p:sldId id="321" r:id="rId15"/>
    <p:sldId id="327" r:id="rId16"/>
    <p:sldId id="308" r:id="rId17"/>
    <p:sldId id="332" r:id="rId18"/>
    <p:sldId id="320" r:id="rId19"/>
    <p:sldId id="330" r:id="rId20"/>
    <p:sldId id="324" r:id="rId21"/>
    <p:sldId id="318" r:id="rId22"/>
    <p:sldId id="315" r:id="rId23"/>
    <p:sldId id="316" r:id="rId24"/>
    <p:sldId id="301" r:id="rId25"/>
    <p:sldId id="325" r:id="rId26"/>
    <p:sldId id="322" r:id="rId27"/>
    <p:sldId id="323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ron Morris" initials="SM" lastIdx="1" clrIdx="0">
    <p:extLst>
      <p:ext uri="{19B8F6BF-5375-455C-9EA6-DF929625EA0E}">
        <p15:presenceInfo xmlns:p15="http://schemas.microsoft.com/office/powerpoint/2012/main" userId="3bb00c7d78bc7c1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0B5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36" autoAdjust="0"/>
    <p:restoredTop sz="79657" autoAdjust="0"/>
  </p:normalViewPr>
  <p:slideViewPr>
    <p:cSldViewPr snapToGrid="0">
      <p:cViewPr varScale="1">
        <p:scale>
          <a:sx n="116" d="100"/>
          <a:sy n="116" d="100"/>
        </p:scale>
        <p:origin x="138" y="3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30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46" tIns="46574" rIns="93146" bIns="4657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46" tIns="46574" rIns="93146" bIns="46574" rtlCol="0"/>
          <a:lstStyle>
            <a:lvl1pPr algn="r">
              <a:defRPr sz="1300"/>
            </a:lvl1pPr>
          </a:lstStyle>
          <a:p>
            <a:fld id="{97A84F57-A5FF-4F12-9F22-87FD02BD0DA7}" type="datetime7">
              <a:rPr lang="en-US" smtClean="0"/>
              <a:t>Oct-20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46" tIns="46574" rIns="93146" bIns="4657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46" tIns="46574" rIns="93146" bIns="46574" rtlCol="0" anchor="b"/>
          <a:lstStyle>
            <a:lvl1pPr algn="r">
              <a:defRPr sz="1300"/>
            </a:lvl1pPr>
          </a:lstStyle>
          <a:p>
            <a:fld id="{17FC949B-A1D1-4FE1-BED7-6D88B43144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94727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46" tIns="46574" rIns="93146" bIns="4657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46" tIns="46574" rIns="93146" bIns="46574" rtlCol="0"/>
          <a:lstStyle>
            <a:lvl1pPr algn="r">
              <a:defRPr sz="1300"/>
            </a:lvl1pPr>
          </a:lstStyle>
          <a:p>
            <a:fld id="{C133EAB5-3E8B-47C9-B882-3F6D4F3AF847}" type="datetime7">
              <a:rPr lang="en-US" smtClean="0"/>
              <a:t>Oct-20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6" tIns="46574" rIns="93146" bIns="4657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3"/>
            <a:ext cx="5608320" cy="3660458"/>
          </a:xfrm>
          <a:prstGeom prst="rect">
            <a:avLst/>
          </a:prstGeom>
        </p:spPr>
        <p:txBody>
          <a:bodyPr vert="horz" lIns="93146" tIns="46574" rIns="93146" bIns="4657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46" tIns="46574" rIns="93146" bIns="4657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46" tIns="46574" rIns="93146" bIns="46574" rtlCol="0" anchor="b"/>
          <a:lstStyle>
            <a:lvl1pPr algn="r">
              <a:defRPr sz="1300"/>
            </a:lvl1pPr>
          </a:lstStyle>
          <a:p>
            <a:fld id="{F372FE37-B357-41A4-BEFE-462916992D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71843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FE37-B357-41A4-BEFE-462916992D9B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B84F99B-1660-4B60-9A1E-BE2F93C6C94A}" type="datetime7">
              <a:rPr lang="en-US" smtClean="0"/>
              <a:t>Oct-20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19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FE37-B357-41A4-BEFE-462916992D9B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2EAB7EA-8D3C-45BE-95E8-148661A64C3A}" type="datetime7">
              <a:rPr lang="en-US" smtClean="0"/>
              <a:t>Oct-20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740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FE37-B357-41A4-BEFE-462916992D9B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2EAB7EA-8D3C-45BE-95E8-148661A64C3A}" type="datetime7">
              <a:rPr lang="en-US" smtClean="0"/>
              <a:t>Oct-20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500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548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64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614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834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256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762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142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584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014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827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16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w text and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183775" y="6215003"/>
            <a:ext cx="8615143" cy="5222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PLACEHOLDER TEXT | ALL CAPS 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84664" y="5461317"/>
            <a:ext cx="4976552" cy="4324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Additional Caption Text As Needed</a:t>
            </a:r>
          </a:p>
        </p:txBody>
      </p:sp>
    </p:spTree>
    <p:extLst>
      <p:ext uri="{BB962C8B-B14F-4D97-AF65-F5344CB8AC3E}">
        <p14:creationId xmlns:p14="http://schemas.microsoft.com/office/powerpoint/2010/main" val="33166101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1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footer w text - image mi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627716" cy="58937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183775" y="6215004"/>
            <a:ext cx="8615143" cy="46184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PLACEHOLDER TEXT | ALL CAPS 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84664" y="5461317"/>
            <a:ext cx="4976552" cy="4324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Additional Caption Text As Needed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802284" y="1"/>
            <a:ext cx="6389716" cy="287620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802284" y="3017521"/>
            <a:ext cx="6389716" cy="287620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088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w text and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183775" y="6215003"/>
            <a:ext cx="8615143" cy="5222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PLACEHOLDER TEXT | ALL CAPS 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84664" y="5461317"/>
            <a:ext cx="4976552" cy="4324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Additional Caption Text As Needed</a:t>
            </a:r>
          </a:p>
        </p:txBody>
      </p:sp>
    </p:spTree>
    <p:extLst>
      <p:ext uri="{BB962C8B-B14F-4D97-AF65-F5344CB8AC3E}">
        <p14:creationId xmlns:p14="http://schemas.microsoft.com/office/powerpoint/2010/main" val="1972603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w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9020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183775" y="6215004"/>
            <a:ext cx="8615143" cy="48772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PLACEHOLDER TEXT | ALL CAPS 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84664" y="5461317"/>
            <a:ext cx="4976552" cy="4324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Additional Caption Text As Needed</a:t>
            </a:r>
          </a:p>
        </p:txBody>
      </p:sp>
    </p:spTree>
    <p:extLst>
      <p:ext uri="{BB962C8B-B14F-4D97-AF65-F5344CB8AC3E}">
        <p14:creationId xmlns:p14="http://schemas.microsoft.com/office/powerpoint/2010/main" val="3938882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footer w text - image mi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1083" y="3017520"/>
            <a:ext cx="5987934" cy="287620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183775" y="6215003"/>
            <a:ext cx="8615143" cy="5222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PLACEHOLDER TEXT | ALL CAPS 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84664" y="5461317"/>
            <a:ext cx="4976552" cy="4324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Additional Caption Text As Needed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11083" y="0"/>
            <a:ext cx="5987934" cy="287620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40337" y="0"/>
            <a:ext cx="5987934" cy="2876204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140337" y="3017520"/>
            <a:ext cx="5987934" cy="2876204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730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w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9020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183775" y="6215004"/>
            <a:ext cx="8615143" cy="48772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PLACEHOLDER TEXT | ALL CAPS 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84664" y="5461317"/>
            <a:ext cx="4976552" cy="4324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Additional Caption Text As Needed</a:t>
            </a:r>
          </a:p>
        </p:txBody>
      </p:sp>
    </p:spTree>
    <p:extLst>
      <p:ext uri="{BB962C8B-B14F-4D97-AF65-F5344CB8AC3E}">
        <p14:creationId xmlns:p14="http://schemas.microsoft.com/office/powerpoint/2010/main" val="2403181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oter w text - 2 image ve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80407" y="0"/>
            <a:ext cx="4688378" cy="58937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183775" y="6215003"/>
            <a:ext cx="8615143" cy="55673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PLACEHOLDER TEXT | ALL CAPS 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84664" y="5461317"/>
            <a:ext cx="4976552" cy="4324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Additional Caption Text As Needed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237316" y="-1"/>
            <a:ext cx="4688378" cy="58937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183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oter w text - 3 image ve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965171" cy="58937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183775" y="6215004"/>
            <a:ext cx="8615143" cy="53085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PLACEHOLDER TEXT | ALL CAPS 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84664" y="5461317"/>
            <a:ext cx="4976552" cy="4324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Additional Caption Text As Needed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134192" y="-1"/>
            <a:ext cx="3965171" cy="58937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226829" y="0"/>
            <a:ext cx="3965171" cy="58937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68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oter w text - image mi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627716" cy="58937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183775" y="6215004"/>
            <a:ext cx="8615143" cy="46184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PLACEHOLDER TEXT | ALL CAPS 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84664" y="5461317"/>
            <a:ext cx="4976552" cy="4324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Additional Caption Text As Needed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802284" y="1"/>
            <a:ext cx="6389716" cy="287620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802284" y="3017521"/>
            <a:ext cx="6389716" cy="287620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914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oter w text - image mi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1083" y="3017520"/>
            <a:ext cx="5987934" cy="287620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183775" y="6215003"/>
            <a:ext cx="8615143" cy="5222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PLACEHOLDER TEXT | ALL CAPS 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84664" y="5461317"/>
            <a:ext cx="4976552" cy="4324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Additional Caption Text As Needed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11083" y="0"/>
            <a:ext cx="5987934" cy="287620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40337" y="0"/>
            <a:ext cx="5987934" cy="2876204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140337" y="3017520"/>
            <a:ext cx="5987934" cy="2876204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26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Horz_footer w text - image m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1083" y="969484"/>
            <a:ext cx="5987934" cy="38115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140337" y="969484"/>
            <a:ext cx="5987934" cy="3811537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183775" y="6215003"/>
            <a:ext cx="8615143" cy="5222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PLACEHOLDER TEXT | ALL CAPS 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84664" y="5461317"/>
            <a:ext cx="4976552" cy="4324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Additional Caption Text As Needed</a:t>
            </a:r>
          </a:p>
        </p:txBody>
      </p:sp>
    </p:spTree>
    <p:extLst>
      <p:ext uri="{BB962C8B-B14F-4D97-AF65-F5344CB8AC3E}">
        <p14:creationId xmlns:p14="http://schemas.microsoft.com/office/powerpoint/2010/main" val="3752425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183775" y="6215003"/>
            <a:ext cx="8615143" cy="5222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PLACEHOLDER TEXT | ALL CAPS 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564284" y="0"/>
            <a:ext cx="5627716" cy="58937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67123" y="569580"/>
            <a:ext cx="5369531" cy="4754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9144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Third level (only if you really need it) </a:t>
            </a:r>
          </a:p>
          <a:p>
            <a:pPr lvl="3"/>
            <a:r>
              <a:rPr lang="en-US" dirty="0"/>
              <a:t>Fourth level (only if you really need it) </a:t>
            </a:r>
          </a:p>
        </p:txBody>
      </p:sp>
    </p:spTree>
    <p:extLst>
      <p:ext uri="{BB962C8B-B14F-4D97-AF65-F5344CB8AC3E}">
        <p14:creationId xmlns:p14="http://schemas.microsoft.com/office/powerpoint/2010/main" val="3964241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90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3358"/>
            <a:ext cx="12192000" cy="95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91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72" r:id="rId7"/>
    <p:sldLayoutId id="214748367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10/19/2020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3358"/>
            <a:ext cx="12192000" cy="95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95333" y="6046037"/>
            <a:ext cx="4802049" cy="654153"/>
            <a:chOff x="7195333" y="6046037"/>
            <a:chExt cx="4802049" cy="65415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5612" y="6046037"/>
              <a:ext cx="991770" cy="58951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3697" y="6162022"/>
              <a:ext cx="1254571" cy="46960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333" y="6098331"/>
              <a:ext cx="962975" cy="60185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7" r="18652"/>
            <a:stretch/>
          </p:blipFill>
          <p:spPr>
            <a:xfrm>
              <a:off x="9573563" y="6194914"/>
              <a:ext cx="1297792" cy="350633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" r="1862"/>
          <a:stretch/>
        </p:blipFill>
        <p:spPr>
          <a:xfrm>
            <a:off x="495929" y="279844"/>
            <a:ext cx="9183959" cy="47625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3293" y="5066519"/>
            <a:ext cx="7559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Joseph Caffey Apartments, LP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2624" y="5431882"/>
            <a:ext cx="7559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Providence, Rhode Island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79888" y="1431108"/>
            <a:ext cx="250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Providence Housing Authority</a:t>
            </a:r>
          </a:p>
          <a:p>
            <a:pPr algn="ctr"/>
            <a:r>
              <a:rPr lang="en-US" sz="1200" b="1" dirty="0"/>
              <a:t>Board</a:t>
            </a:r>
          </a:p>
          <a:p>
            <a:pPr algn="ctr"/>
            <a:r>
              <a:rPr lang="en-US" sz="1200" b="1" dirty="0"/>
              <a:t> Presentation</a:t>
            </a:r>
          </a:p>
          <a:p>
            <a:pPr algn="ctr"/>
            <a:r>
              <a:rPr lang="en-US" sz="1200" b="1" dirty="0"/>
              <a:t>October 22, 2020</a:t>
            </a:r>
          </a:p>
        </p:txBody>
      </p:sp>
    </p:spTree>
    <p:extLst>
      <p:ext uri="{BB962C8B-B14F-4D97-AF65-F5344CB8AC3E}">
        <p14:creationId xmlns:p14="http://schemas.microsoft.com/office/powerpoint/2010/main" val="87108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183775" y="5953761"/>
            <a:ext cx="8615143" cy="783470"/>
          </a:xfrm>
        </p:spPr>
        <p:txBody>
          <a:bodyPr>
            <a:normAutofit/>
          </a:bodyPr>
          <a:lstStyle/>
          <a:p>
            <a:r>
              <a:rPr lang="en-US" dirty="0"/>
              <a:t>6 Unit (2 –3 bed Flats and 4-3 bed TH)</a:t>
            </a:r>
          </a:p>
          <a:p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458719" y="5953760"/>
            <a:ext cx="4537959" cy="8846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Building 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26" y="606552"/>
            <a:ext cx="12193905" cy="534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92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" b="1589"/>
          <a:stretch>
            <a:fillRect/>
          </a:stretch>
        </p:blipFill>
        <p:spPr>
          <a:xfrm>
            <a:off x="0" y="-92979"/>
            <a:ext cx="12192000" cy="5902038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183775" y="5998800"/>
            <a:ext cx="8615143" cy="70392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(2) 2 Bed Townhouse + 1.5 Bath</a:t>
            </a:r>
          </a:p>
          <a:p>
            <a:r>
              <a:rPr lang="en-US" dirty="0"/>
              <a:t>(2) 3 Bed Townhouse + 1.5 Bath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183073" y="5998800"/>
            <a:ext cx="4976552" cy="432408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HOME OWNERSHIP </a:t>
            </a:r>
          </a:p>
        </p:txBody>
      </p:sp>
    </p:spTree>
    <p:extLst>
      <p:ext uri="{BB962C8B-B14F-4D97-AF65-F5344CB8AC3E}">
        <p14:creationId xmlns:p14="http://schemas.microsoft.com/office/powerpoint/2010/main" val="3457159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51000" y="-9609666"/>
            <a:ext cx="107273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7" y="91440"/>
            <a:ext cx="9726081" cy="6217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90480" y="758613"/>
            <a:ext cx="1806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11 Rental Units Southern Cluster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288" y="6205671"/>
            <a:ext cx="4804064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06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" b="1589"/>
          <a:stretch>
            <a:fillRect/>
          </a:stretch>
        </p:blipFill>
        <p:spPr>
          <a:xfrm>
            <a:off x="-257175" y="-8313"/>
            <a:ext cx="12192000" cy="5902038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(2) 2 Bed Townhouse + 1.5 Bath</a:t>
            </a:r>
          </a:p>
          <a:p>
            <a:r>
              <a:rPr lang="en-US" dirty="0"/>
              <a:t>(2) 3 Bed Townhouse + 1.5 Bath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20092" y="5405753"/>
            <a:ext cx="4976552" cy="432408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Building C</a:t>
            </a:r>
          </a:p>
        </p:txBody>
      </p:sp>
    </p:spTree>
    <p:extLst>
      <p:ext uri="{BB962C8B-B14F-4D97-AF65-F5344CB8AC3E}">
        <p14:creationId xmlns:p14="http://schemas.microsoft.com/office/powerpoint/2010/main" val="3691852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2" y="0"/>
            <a:ext cx="10058400" cy="617352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2 Bed Flat + 1 Bath</a:t>
            </a:r>
          </a:p>
          <a:p>
            <a:r>
              <a:rPr lang="en-US" dirty="0"/>
              <a:t>(1) 4 Bed Townhouse + 2 Bath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Building A</a:t>
            </a:r>
          </a:p>
        </p:txBody>
      </p:sp>
    </p:spTree>
    <p:extLst>
      <p:ext uri="{BB962C8B-B14F-4D97-AF65-F5344CB8AC3E}">
        <p14:creationId xmlns:p14="http://schemas.microsoft.com/office/powerpoint/2010/main" val="2978345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531" y="296091"/>
            <a:ext cx="9135291" cy="550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43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12" y="104501"/>
            <a:ext cx="9777248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4480" y="4947920"/>
            <a:ext cx="7325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request for the 8 PBV’s will provide access to families with very low income. </a:t>
            </a:r>
          </a:p>
        </p:txBody>
      </p:sp>
    </p:spTree>
    <p:extLst>
      <p:ext uri="{BB962C8B-B14F-4D97-AF65-F5344CB8AC3E}">
        <p14:creationId xmlns:p14="http://schemas.microsoft.com/office/powerpoint/2010/main" val="2052967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86013" y="237848"/>
            <a:ext cx="10058400" cy="1450757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Unit Count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0" y="213633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 Rental Unit Composition </a:t>
            </a:r>
          </a:p>
          <a:p>
            <a:r>
              <a:rPr lang="en-US" dirty="0"/>
              <a:t>10 	1 bed units</a:t>
            </a:r>
          </a:p>
          <a:p>
            <a:r>
              <a:rPr lang="en-US" dirty="0"/>
              <a:t>36 	2 Bed units</a:t>
            </a:r>
          </a:p>
          <a:p>
            <a:r>
              <a:rPr lang="en-US" dirty="0"/>
              <a:t>27 	3 bed Units</a:t>
            </a:r>
          </a:p>
          <a:p>
            <a:r>
              <a:rPr lang="en-US" dirty="0"/>
              <a:t>6 	4 bed units</a:t>
            </a:r>
          </a:p>
          <a:p>
            <a:endParaRPr lang="en-US" dirty="0"/>
          </a:p>
          <a:p>
            <a:r>
              <a:rPr lang="en-US" dirty="0"/>
              <a:t>Home Ownership</a:t>
            </a:r>
          </a:p>
          <a:p>
            <a:r>
              <a:rPr lang="en-US" dirty="0"/>
              <a:t>2 	2 bed units</a:t>
            </a:r>
          </a:p>
          <a:p>
            <a:r>
              <a:rPr lang="en-US" dirty="0"/>
              <a:t>2	3 bed units</a:t>
            </a:r>
          </a:p>
        </p:txBody>
      </p:sp>
    </p:spTree>
    <p:extLst>
      <p:ext uri="{BB962C8B-B14F-4D97-AF65-F5344CB8AC3E}">
        <p14:creationId xmlns:p14="http://schemas.microsoft.com/office/powerpoint/2010/main" val="3695853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Model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6617" y="2029097"/>
            <a:ext cx="81686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order to successfully redevelop this property, financing will be bifurcated into two distinct tranches; </a:t>
            </a:r>
          </a:p>
          <a:p>
            <a:endParaRPr lang="en-US" dirty="0"/>
          </a:p>
          <a:p>
            <a:r>
              <a:rPr lang="en-US" dirty="0"/>
              <a:t> 9% LIHTC (44 units) – Joseph Caffey Apartments</a:t>
            </a:r>
          </a:p>
          <a:p>
            <a:r>
              <a:rPr lang="en-US" dirty="0"/>
              <a:t>4% tax-exempt (25 units) Jordan Caffey Townhomes</a:t>
            </a:r>
          </a:p>
          <a:p>
            <a:endParaRPr lang="en-US" dirty="0"/>
          </a:p>
          <a:p>
            <a:r>
              <a:rPr lang="en-US" dirty="0"/>
              <a:t>While there will be no outward physical or operational differences between the two executions, this structure allows us to reduce the amount of state cap LIHTC’s required – the alternative being a two-year allocation and a staged development – and instead develop the entire project in a single phase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013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5912" y="141179"/>
            <a:ext cx="1121425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Recent affordable housing development completed by Omni.</a:t>
            </a:r>
          </a:p>
          <a:p>
            <a:pPr algn="ctr"/>
            <a:r>
              <a:rPr lang="en-US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Managed by Wingate Management</a:t>
            </a:r>
          </a:p>
          <a:p>
            <a:pPr algn="ctr"/>
            <a:r>
              <a:rPr lang="en-US" sz="1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**Model similar to Barbara Jordan**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1681" y="1815565"/>
            <a:ext cx="105836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Davis Gardens was completed in 2016 and 2017.  The property consists of 122 units of LIHTC and 15 project based subsidized units.</a:t>
            </a:r>
          </a:p>
          <a:p>
            <a:endParaRPr lang="en-US" dirty="0"/>
          </a:p>
          <a:p>
            <a:r>
              <a:rPr lang="en-US" dirty="0"/>
              <a:t>14 buildings consisting of new townhouses, loft and garden style apartments.  This project offers one, two and three bedrooms apartments.  </a:t>
            </a:r>
          </a:p>
          <a:p>
            <a:endParaRPr lang="en-US" dirty="0"/>
          </a:p>
          <a:p>
            <a:r>
              <a:rPr lang="en-US" dirty="0"/>
              <a:t>A new community building with laundry, management office and free wi-fi enable community room for  resident functions and supportive services.  </a:t>
            </a:r>
          </a:p>
          <a:p>
            <a:endParaRPr lang="en-US" dirty="0"/>
          </a:p>
          <a:p>
            <a:r>
              <a:rPr lang="en-US" dirty="0"/>
              <a:t>The RSC provides supportive services to the residents on site.  The services provided on site are:</a:t>
            </a:r>
          </a:p>
          <a:p>
            <a:r>
              <a:rPr lang="en-US" dirty="0"/>
              <a:t>Financial literacy,  health fairs, homework and chill, CT Food Bank Grow Truck, and various holiday events.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957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8960" y="619760"/>
            <a:ext cx="763930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Development Team</a:t>
            </a:r>
          </a:p>
          <a:p>
            <a:endParaRPr lang="en-US" sz="2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Omni Development Company, Providence, R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Wingate Companies, Newton, MA.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DBVW Architects, Providence, RI	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Pezzuco Construction, Cranston, RI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Barbara Sokoloff Associates, Providence, RI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US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204042" y="6072163"/>
            <a:ext cx="4802049" cy="654153"/>
            <a:chOff x="7195333" y="6046037"/>
            <a:chExt cx="4802049" cy="6541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5612" y="6046037"/>
              <a:ext cx="991770" cy="58951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3697" y="6162022"/>
              <a:ext cx="1254571" cy="46960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333" y="6098331"/>
              <a:ext cx="962975" cy="60185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7" r="18652"/>
            <a:stretch/>
          </p:blipFill>
          <p:spPr>
            <a:xfrm>
              <a:off x="9573563" y="6194914"/>
              <a:ext cx="1297792" cy="350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9217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7" b="14657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Davis Gardens (BEFORE PICTURES)</a:t>
            </a: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4" b="13114"/>
          <a:stretch>
            <a:fillRect/>
          </a:stretch>
        </p:blipFill>
        <p:spPr/>
      </p:pic>
      <p:pic>
        <p:nvPicPr>
          <p:cNvPr id="16" name="Picture Placeholder 15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7" b="18887"/>
          <a:stretch>
            <a:fillRect/>
          </a:stretch>
        </p:blipFill>
        <p:spPr>
          <a:xfrm>
            <a:off x="5976851" y="70658"/>
            <a:ext cx="5987934" cy="2876204"/>
          </a:xfrm>
        </p:spPr>
      </p:pic>
      <p:pic>
        <p:nvPicPr>
          <p:cNvPr id="17" name="Picture Placeholder 16"/>
          <p:cNvPicPr>
            <a:picLocks noGrp="1" noChangeAspect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3" b="154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6041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20606"/>
          <a:stretch>
            <a:fillRect/>
          </a:stretch>
        </p:blipFill>
        <p:spPr>
          <a:xfrm>
            <a:off x="-11083" y="3009282"/>
            <a:ext cx="5987934" cy="2876204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After Photos, project competed 2017 and 2018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6" b="13956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8" b="17768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6" b="182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5853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49119" y="365760"/>
            <a:ext cx="852477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Summary: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entury" panose="02040604050505020304" pitchFamily="18" charset="0"/>
              </a:rPr>
              <a:t>The architect for this project was DBVW (Virginia Branch and Karissa Kuhns)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entury" panose="02040604050505020304" pitchFamily="18" charset="0"/>
              </a:rPr>
              <a:t> Barbara Sokoloft and Associates was development consultant for this project</a:t>
            </a:r>
          </a:p>
          <a:p>
            <a:pPr>
              <a:lnSpc>
                <a:spcPct val="200000"/>
              </a:lnSpc>
            </a:pPr>
            <a:endParaRPr lang="en-US" sz="2000" i="1" dirty="0">
              <a:solidFill>
                <a:srgbClr val="0070C0"/>
              </a:solidFill>
              <a:latin typeface="Century" panose="020406040505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000" i="1" dirty="0">
                <a:solidFill>
                  <a:srgbClr val="0070C0"/>
                </a:solidFill>
                <a:latin typeface="Century" panose="02040604050505020304" pitchFamily="18" charset="0"/>
              </a:rPr>
              <a:t>Both firms were part of the successful planning and execution of this successful project was shared in the previous slide. </a:t>
            </a:r>
          </a:p>
        </p:txBody>
      </p:sp>
    </p:spTree>
    <p:extLst>
      <p:ext uri="{BB962C8B-B14F-4D97-AF65-F5344CB8AC3E}">
        <p14:creationId xmlns:p14="http://schemas.microsoft.com/office/powerpoint/2010/main" val="3843343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37806" y="390770"/>
            <a:ext cx="8524775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Letters of Support &amp; Continued community engagement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Century" panose="02040604050505020304" pitchFamily="18" charset="0"/>
              </a:rPr>
              <a:t>Institute of Non-Violence			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Century" panose="02040604050505020304" pitchFamily="18" charset="0"/>
              </a:rPr>
              <a:t> DARE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Century" panose="02040604050505020304" pitchFamily="18" charset="0"/>
              </a:rPr>
              <a:t>AMOS House,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Century" panose="02040604050505020304" pitchFamily="18" charset="0"/>
              </a:rPr>
              <a:t>YouthBuild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Century" panose="02040604050505020304" pitchFamily="18" charset="0"/>
              </a:rPr>
              <a:t>Providence NAACP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Century" panose="02040604050505020304" pitchFamily="18" charset="0"/>
              </a:rPr>
              <a:t>OIC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Century" panose="02040604050505020304" pitchFamily="18" charset="0"/>
              </a:rPr>
              <a:t> Senator Harold Metts, long-term resident of the neighborhood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Century" panose="02040604050505020304" pitchFamily="18" charset="0"/>
              </a:rPr>
              <a:t>Former Tenant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Century" panose="02040604050505020304" pitchFamily="18" charset="0"/>
              </a:rPr>
              <a:t>Local Pastor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Century" panose="02040604050505020304" pitchFamily="18" charset="0"/>
              </a:rPr>
              <a:t>During the summer of 2019 we collected signatures from community residents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Century" panose="02040604050505020304" pitchFamily="18" charset="0"/>
              </a:rPr>
              <a:t>July 22, 2022 – Community engagement held via Zoom.  19 people attended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Century" panose="02040604050505020304" pitchFamily="18" charset="0"/>
              </a:rPr>
              <a:t>September 22, 2022 – Community engagement held via Zoom.  Held in conjunction with DARE, and SPNA, 27 people attended (49 individuals RSVP’d)</a:t>
            </a:r>
          </a:p>
        </p:txBody>
      </p:sp>
    </p:spTree>
    <p:extLst>
      <p:ext uri="{BB962C8B-B14F-4D97-AF65-F5344CB8AC3E}">
        <p14:creationId xmlns:p14="http://schemas.microsoft.com/office/powerpoint/2010/main" val="2130589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4663" y="527766"/>
            <a:ext cx="10058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>
                <a:solidFill>
                  <a:srgbClr val="0070C0"/>
                </a:solidFill>
                <a:latin typeface="Trebuchet MS" panose="020B0603020202020204" pitchFamily="34" charset="0"/>
              </a:rPr>
              <a:t>Why Omni/Wingate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70C0"/>
                </a:solidFill>
                <a:latin typeface="Trebuchet MS" panose="020B0603020202020204" pitchFamily="34" charset="0"/>
              </a:rPr>
              <a:t>All New Construction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70C0"/>
                </a:solidFill>
                <a:latin typeface="Trebuchet MS" panose="020B0603020202020204" pitchFamily="34" charset="0"/>
              </a:rPr>
              <a:t>Full time resident service coordinator, Property Manager and Maintenance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70C0"/>
                </a:solidFill>
                <a:latin typeface="Trebuchet MS" panose="020B0603020202020204" pitchFamily="34" charset="0"/>
              </a:rPr>
              <a:t>Local developer (Omni) with extensive community ties and relationships and experience working in upper south Providence neighborhoods partnered with regional experienced and well-capitalized developer/investor/property manager (Wingate) to leverage their respective strengths.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70C0"/>
                </a:solidFill>
                <a:latin typeface="Trebuchet MS" panose="020B0603020202020204" pitchFamily="34" charset="0"/>
              </a:rPr>
              <a:t>Experienced development team exhibiting a proven track record of financing, designing, constructing and managing complicated projects.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70C0"/>
                </a:solidFill>
                <a:latin typeface="Trebuchet MS" panose="020B0603020202020204" pitchFamily="34" charset="0"/>
              </a:rPr>
              <a:t>Ready to get the job done</a:t>
            </a:r>
          </a:p>
        </p:txBody>
      </p:sp>
    </p:spTree>
    <p:extLst>
      <p:ext uri="{BB962C8B-B14F-4D97-AF65-F5344CB8AC3E}">
        <p14:creationId xmlns:p14="http://schemas.microsoft.com/office/powerpoint/2010/main" val="941520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3799" y="1227666"/>
            <a:ext cx="7975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Thank You, 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Ralph Cole, Wingate</a:t>
            </a:r>
          </a:p>
          <a:p>
            <a:pPr algn="ctr"/>
            <a:r>
              <a:rPr lang="en-US" sz="3200" dirty="0"/>
              <a:t>Elizabeth Schuster, Wingate</a:t>
            </a:r>
          </a:p>
          <a:p>
            <a:pPr algn="ctr"/>
            <a:r>
              <a:rPr lang="en-US" sz="3200" dirty="0"/>
              <a:t>Sharon Morris, Omni Development </a:t>
            </a:r>
          </a:p>
          <a:p>
            <a:pPr algn="ctr"/>
            <a:r>
              <a:rPr lang="en-US" sz="3200" dirty="0"/>
              <a:t>Ashley Barge, Omni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0732" y="4514185"/>
            <a:ext cx="5401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Thank you all for your time this evening</a:t>
            </a:r>
          </a:p>
        </p:txBody>
      </p:sp>
    </p:spTree>
    <p:extLst>
      <p:ext uri="{BB962C8B-B14F-4D97-AF65-F5344CB8AC3E}">
        <p14:creationId xmlns:p14="http://schemas.microsoft.com/office/powerpoint/2010/main" val="2140481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92049" y="482809"/>
            <a:ext cx="8891378" cy="6003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7000"/>
              </a:lnSpc>
            </a:pPr>
            <a:r>
              <a:rPr lang="en-US" sz="2400" b="1" i="1" spc="-165" dirty="0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rebuchet MS" panose="020B0603020202020204" pitchFamily="34" charset="0"/>
              </a:rPr>
              <a:t>Takeaways from the community engagement meetings. </a:t>
            </a:r>
          </a:p>
          <a:p>
            <a:pPr algn="ctr" eaLnBrk="0" hangingPunct="0">
              <a:lnSpc>
                <a:spcPct val="107000"/>
              </a:lnSpc>
            </a:pPr>
            <a:endParaRPr lang="en-US" sz="2400" b="1" i="1" spc="-165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rebuchet MS" panose="020B0603020202020204" pitchFamily="34" charset="0"/>
            </a:endParaRPr>
          </a:p>
          <a:p>
            <a:pPr eaLnBrk="0" hangingPunct="0">
              <a:lnSpc>
                <a:spcPct val="107000"/>
              </a:lnSpc>
            </a:pPr>
            <a:endParaRPr lang="en-US" sz="11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ea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spc="-165" dirty="0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rebuchet MS" panose="020B0603020202020204" pitchFamily="34" charset="0"/>
              </a:rPr>
              <a:t>Concerns the redeveloped Barbara Jordan II will have rents too high for members of the community.   </a:t>
            </a:r>
            <a:r>
              <a:rPr lang="en-US" sz="2000" spc="-165" dirty="0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R="0" lvl="0" ea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 spc="-165" dirty="0">
              <a:solidFill>
                <a:srgbClr val="FF0000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ea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 startAt="2"/>
            </a:pPr>
            <a:r>
              <a:rPr lang="en-US" sz="2000" spc="-165" dirty="0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Concerns of previous residents’ rights to move into the new housing</a:t>
            </a:r>
          </a:p>
          <a:p>
            <a:pPr marL="457200" marR="0" lvl="0" indent="-457200" ea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 startAt="2"/>
            </a:pPr>
            <a:endParaRPr lang="en-US" sz="2000" spc="-165" dirty="0">
              <a:solidFill>
                <a:srgbClr val="FF0000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ea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-165" dirty="0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   Preference that the buildings be rehabilitated and preserved as opposed to </a:t>
            </a:r>
          </a:p>
          <a:p>
            <a:pPr marR="0" lvl="0" ea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-165" dirty="0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being torn down and rebuilt </a:t>
            </a:r>
          </a:p>
          <a:p>
            <a:pPr marR="0" lvl="0" ea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 spc="-165" dirty="0">
              <a:solidFill>
                <a:srgbClr val="FF0000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ea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 startAt="4"/>
            </a:pPr>
            <a:r>
              <a:rPr lang="en-US" sz="2000" spc="-165" dirty="0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Renovating the apartments is quicker and we need housing now </a:t>
            </a:r>
          </a:p>
          <a:p>
            <a:pPr marR="0" lvl="0" ea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 spc="-165" dirty="0">
              <a:solidFill>
                <a:srgbClr val="FF0000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ea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-165" dirty="0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 Desire for an increased number of apartments above the original 74 units, coupled with    </a:t>
            </a:r>
          </a:p>
          <a:p>
            <a:pPr marR="0" lvl="0" ea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-165" dirty="0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thoughtful  consideration for housing types. Residents expressed a preference for   </a:t>
            </a:r>
          </a:p>
          <a:p>
            <a:pPr marR="0" lvl="0" ea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spc="-165" dirty="0">
                <a:solidFill>
                  <a:srgbClr val="FF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townhouses. </a:t>
            </a:r>
          </a:p>
          <a:p>
            <a:pPr marL="342900" marR="0" lvl="0" indent="-342900" ea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spc="-165" dirty="0">
              <a:solidFill>
                <a:srgbClr val="FF0000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ea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639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1" y="1042842"/>
            <a:ext cx="1010586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rebuchet MS" panose="020B0603020202020204" pitchFamily="34" charset="0"/>
              </a:rPr>
              <a:t>What we heard (con’t</a:t>
            </a:r>
            <a:r>
              <a:rPr lang="en-US" sz="2400" dirty="0">
                <a:solidFill>
                  <a:srgbClr val="FF0000"/>
                </a:solidFill>
                <a:latin typeface="Trebuchet MS" panose="020B0603020202020204" pitchFamily="34" charset="0"/>
              </a:rPr>
              <a:t>) </a:t>
            </a:r>
          </a:p>
          <a:p>
            <a:endParaRPr lang="en-US" sz="24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endParaRPr lang="en-US" sz="24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rebuchet MS" panose="020B0603020202020204" pitchFamily="34" charset="0"/>
              </a:rPr>
              <a:t>6. Desire for a tenant-controlled development, through a tenant’s union and eventual cooperative</a:t>
            </a:r>
          </a:p>
          <a:p>
            <a:endParaRPr lang="en-US" sz="24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rebuchet MS" panose="020B0603020202020204" pitchFamily="34" charset="0"/>
              </a:rPr>
              <a:t>7. Strong desire for the development to be permanently  </a:t>
            </a:r>
          </a:p>
          <a:p>
            <a:r>
              <a:rPr lang="en-US" sz="2400" dirty="0">
                <a:solidFill>
                  <a:srgbClr val="FF0000"/>
                </a:solidFill>
                <a:latin typeface="Trebuchet MS" panose="020B0603020202020204" pitchFamily="34" charset="0"/>
              </a:rPr>
              <a:t>     affordable</a:t>
            </a:r>
          </a:p>
          <a:p>
            <a:endParaRPr lang="en-US" sz="24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rebuchet MS" panose="020B0603020202020204" pitchFamily="34" charset="0"/>
              </a:rPr>
              <a:t>8. Preference to hire local contractors and businesses to   </a:t>
            </a:r>
          </a:p>
          <a:p>
            <a:r>
              <a:rPr lang="en-US" sz="2400" dirty="0">
                <a:solidFill>
                  <a:srgbClr val="FF0000"/>
                </a:solidFill>
                <a:latin typeface="Trebuchet MS" panose="020B0603020202020204" pitchFamily="34" charset="0"/>
              </a:rPr>
              <a:t>    conduct the redevelopment</a:t>
            </a:r>
          </a:p>
          <a:p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55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80"/>
            <a:ext cx="8825966" cy="6309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5409" y="873760"/>
            <a:ext cx="2607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72 Units in </a:t>
            </a:r>
          </a:p>
          <a:p>
            <a:r>
              <a:rPr lang="en-US" b="1" dirty="0"/>
              <a:t>Northern Cluster.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15409" y="2130456"/>
            <a:ext cx="18711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68 Rental Units</a:t>
            </a:r>
          </a:p>
          <a:p>
            <a:r>
              <a:rPr lang="en-US" sz="1400" dirty="0"/>
              <a:t>4 -Homeownership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688" y="6205671"/>
            <a:ext cx="4804064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72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How do we achieve this building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16 Somerset Street, Providence </a:t>
            </a:r>
          </a:p>
          <a:p>
            <a:r>
              <a:rPr lang="en-US" dirty="0">
                <a:solidFill>
                  <a:srgbClr val="0070C0"/>
                </a:solidFill>
              </a:rPr>
              <a:t>This single building will consist of 54 units. In order to construct this building 10 existing vacant multi-family buildings between Portland Street and Somerset Street will be demolished and these lots will be merged.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We are currently working the Zoning and CPC Departments to satisfy all request.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120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3" r="30743"/>
          <a:stretch>
            <a:fillRect/>
          </a:stretch>
        </p:blipFill>
        <p:spPr>
          <a:xfrm>
            <a:off x="147815" y="88670"/>
            <a:ext cx="5413401" cy="5669280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30335" y="5943357"/>
            <a:ext cx="3603105" cy="71246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16 Somerset  Street</a:t>
            </a:r>
          </a:p>
          <a:p>
            <a:pPr algn="l"/>
            <a:r>
              <a:rPr lang="en-US" dirty="0"/>
              <a:t>Providence, RI 02907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Building D 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" b="1338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" b="1940"/>
          <a:stretch>
            <a:fillRect/>
          </a:stretch>
        </p:blipFill>
        <p:spPr>
          <a:xfrm>
            <a:off x="5802284" y="2946862"/>
            <a:ext cx="6389716" cy="2876204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448" y="6149790"/>
            <a:ext cx="4804064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42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86013" y="237848"/>
            <a:ext cx="10058400" cy="1450757"/>
          </a:xfrm>
        </p:spPr>
        <p:txBody>
          <a:bodyPr/>
          <a:lstStyle/>
          <a:p>
            <a:pPr algn="ctr"/>
            <a:r>
              <a:rPr lang="en-US" b="1" dirty="0"/>
              <a:t>16 Somerset will include the following design/operational elements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85698" y="1447821"/>
            <a:ext cx="11084822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1600" dirty="0"/>
              <a:t>•	On-site property management office</a:t>
            </a:r>
          </a:p>
          <a:p>
            <a:r>
              <a:rPr lang="en-US" sz="1600" dirty="0"/>
              <a:t>•	On-site community meeting space</a:t>
            </a:r>
          </a:p>
          <a:p>
            <a:r>
              <a:rPr lang="en-US" sz="1600" dirty="0"/>
              <a:t>•	On-site space for colocation of service providers</a:t>
            </a:r>
          </a:p>
          <a:p>
            <a:r>
              <a:rPr lang="en-US" sz="1600" dirty="0"/>
              <a:t>•	On-site laundry facilities</a:t>
            </a:r>
          </a:p>
          <a:p>
            <a:r>
              <a:rPr lang="en-US" sz="1600" dirty="0"/>
              <a:t>•	On-site property management and maintenance staff as well as service coordinator.</a:t>
            </a:r>
          </a:p>
          <a:p>
            <a:r>
              <a:rPr lang="en-US" sz="1600" dirty="0"/>
              <a:t>•	Open, yet protected greenspace/common areas</a:t>
            </a:r>
          </a:p>
          <a:p>
            <a:r>
              <a:rPr lang="en-US" sz="1600" dirty="0"/>
              <a:t>•	Improved sidewalks, exterior lighting, CPTED elements and landscaping to encourage safety and walkability.</a:t>
            </a:r>
          </a:p>
          <a:p>
            <a:r>
              <a:rPr lang="en-US" sz="1600" dirty="0"/>
              <a:t>•	Energy efficient design and construction to reduce operating costs and reduce carbon footprint.</a:t>
            </a:r>
          </a:p>
          <a:p>
            <a:r>
              <a:rPr lang="en-US" sz="1600" dirty="0"/>
              <a:t>•	Attractive and durable materials to ensure marketability and long-term maintainability.</a:t>
            </a:r>
          </a:p>
          <a:p>
            <a:r>
              <a:rPr lang="en-US" sz="1600" dirty="0"/>
              <a:t>•	Solar panel array to reduce operating expenses and carbon footprint.</a:t>
            </a:r>
          </a:p>
          <a:p>
            <a:r>
              <a:rPr lang="en-US" sz="1600" dirty="0"/>
              <a:t>•	Tier 2 NGRID &amp; Energy Star 3.1 standards compliance</a:t>
            </a:r>
          </a:p>
          <a:p>
            <a:r>
              <a:rPr lang="en-US" sz="1600" dirty="0"/>
              <a:t>•	As an elevator building, all units will be designed to meet International Building Code requirements for Type B units, 	frequently referred to as “visitable.” This is a unique opportunity to provide more accommodation for people of varying 	physical abilities.</a:t>
            </a:r>
          </a:p>
          <a:p>
            <a:r>
              <a:rPr lang="en-US" sz="1600" dirty="0"/>
              <a:t>•	Apprenticeship opportunities in construction and management</a:t>
            </a:r>
          </a:p>
          <a:p>
            <a:r>
              <a:rPr lang="en-US" sz="1600" dirty="0"/>
              <a:t>•	Aggressive MBE/WBE goals based on a successful track record of high utilization </a:t>
            </a:r>
          </a:p>
        </p:txBody>
      </p:sp>
    </p:spTree>
    <p:extLst>
      <p:ext uri="{BB962C8B-B14F-4D97-AF65-F5344CB8AC3E}">
        <p14:creationId xmlns:p14="http://schemas.microsoft.com/office/powerpoint/2010/main" val="3021703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50" y="0"/>
            <a:ext cx="9832765" cy="603504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86850" y="5621311"/>
            <a:ext cx="11405149" cy="1424066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2 Bed Flat + 1 Bath</a:t>
            </a:r>
          </a:p>
          <a:p>
            <a:r>
              <a:rPr lang="en-US" dirty="0"/>
              <a:t>(1) 4 Bed Townhouse + 2 Bath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024466" y="5461317"/>
            <a:ext cx="4536749" cy="432408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Building A</a:t>
            </a:r>
          </a:p>
        </p:txBody>
      </p:sp>
    </p:spTree>
    <p:extLst>
      <p:ext uri="{BB962C8B-B14F-4D97-AF65-F5344CB8AC3E}">
        <p14:creationId xmlns:p14="http://schemas.microsoft.com/office/powerpoint/2010/main" val="365590439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o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2942</TotalTime>
  <Words>1122</Words>
  <Application>Microsoft Office PowerPoint</Application>
  <PresentationFormat>Widescreen</PresentationFormat>
  <Paragraphs>152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Century</vt:lpstr>
      <vt:lpstr>Century Gothic</vt:lpstr>
      <vt:lpstr>Trebuchet MS</vt:lpstr>
      <vt:lpstr>Wingdings</vt:lpstr>
      <vt:lpstr>Title Page</vt:lpstr>
      <vt:lpstr>Footer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achieve this building design</vt:lpstr>
      <vt:lpstr>PowerPoint Presentation</vt:lpstr>
      <vt:lpstr>16 Somerset will include the following design/operational elements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Count</vt:lpstr>
      <vt:lpstr>Development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 Gumula</dc:creator>
  <cp:lastModifiedBy>Peter Asen</cp:lastModifiedBy>
  <cp:revision>165</cp:revision>
  <cp:lastPrinted>2020-10-19T13:14:00Z</cp:lastPrinted>
  <dcterms:created xsi:type="dcterms:W3CDTF">2017-01-18T16:42:36Z</dcterms:created>
  <dcterms:modified xsi:type="dcterms:W3CDTF">2020-10-19T15:18:02Z</dcterms:modified>
</cp:coreProperties>
</file>